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7" r:id="rId2"/>
    <p:sldId id="260" r:id="rId3"/>
    <p:sldId id="259" r:id="rId4"/>
    <p:sldId id="290" r:id="rId5"/>
    <p:sldId id="291" r:id="rId6"/>
    <p:sldId id="277" r:id="rId7"/>
    <p:sldId id="278" r:id="rId8"/>
    <p:sldId id="294" r:id="rId9"/>
    <p:sldId id="280" r:id="rId10"/>
    <p:sldId id="282" r:id="rId11"/>
    <p:sldId id="281" r:id="rId12"/>
    <p:sldId id="283" r:id="rId13"/>
    <p:sldId id="293" r:id="rId14"/>
    <p:sldId id="292" r:id="rId15"/>
    <p:sldId id="295" r:id="rId16"/>
    <p:sldId id="274" r:id="rId17"/>
    <p:sldId id="296" r:id="rId18"/>
    <p:sldId id="285" r:id="rId19"/>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ue North Research" initials="TNR" lastIdx="1" clrIdx="0">
    <p:extLst>
      <p:ext uri="{19B8F6BF-5375-455C-9EA6-DF929625EA0E}">
        <p15:presenceInfo xmlns:p15="http://schemas.microsoft.com/office/powerpoint/2012/main" userId="True North Resear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33" autoAdjust="0"/>
    <p:restoredTop sz="96395" autoAdjust="0"/>
  </p:normalViewPr>
  <p:slideViewPr>
    <p:cSldViewPr snapToGrid="0" snapToObjects="1">
      <p:cViewPr varScale="1">
        <p:scale>
          <a:sx n="152" d="100"/>
          <a:sy n="152" d="100"/>
        </p:scale>
        <p:origin x="264" y="13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r>
              <a:rPr lang="en-US" smtClean="0"/>
              <a:t>11/9/2022</a:t>
            </a:r>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B1713434-8747-433F-85DB-75D8B1A5239C}" type="slidenum">
              <a:rPr lang="en-US" smtClean="0"/>
              <a:t>‹#›</a:t>
            </a:fld>
            <a:endParaRPr lang="en-US"/>
          </a:p>
        </p:txBody>
      </p:sp>
    </p:spTree>
    <p:extLst>
      <p:ext uri="{BB962C8B-B14F-4D97-AF65-F5344CB8AC3E}">
        <p14:creationId xmlns:p14="http://schemas.microsoft.com/office/powerpoint/2010/main" val="27878238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r>
              <a:rPr lang="en-US" smtClean="0"/>
              <a:t>11/9/2022</a:t>
            </a:r>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4E14BEB-9BC5-4DED-BCF3-EBDC524C5A24}" type="slidenum">
              <a:rPr lang="en-US" smtClean="0"/>
              <a:t>‹#›</a:t>
            </a:fld>
            <a:endParaRPr lang="en-US"/>
          </a:p>
        </p:txBody>
      </p:sp>
    </p:spTree>
    <p:extLst>
      <p:ext uri="{BB962C8B-B14F-4D97-AF65-F5344CB8AC3E}">
        <p14:creationId xmlns:p14="http://schemas.microsoft.com/office/powerpoint/2010/main" val="421436278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1</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228995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Q11 Next, I’m going to read a list of specific services provided by the Mesa Water District. For each of the services I read, please tell me whether you are satisfied or dissatisfied with the District’s efforts to provide the service. Are you satisfied or dissatisfied with the District’s efforts to: _____, or do you not have an opinion? </a:t>
            </a:r>
            <a:r>
              <a:rPr lang="en-US" i="1" dirty="0"/>
              <a:t>Get answer. If ‘satisfied’ or ‘dissatisfied’, then ask</a:t>
            </a:r>
            <a:r>
              <a:rPr lang="en-US" dirty="0"/>
              <a:t>: Would that be very (satisfied/dissatisfied) or somewhat (satisfied/dissatisfied)?</a:t>
            </a:r>
          </a:p>
          <a:p>
            <a:endParaRPr lang="en-US" dirty="0"/>
          </a:p>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10</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285527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Q11 Next, I’m going to read a list of specific services provided by the Mesa Water District. For each of the services I read, please tell me whether you are satisfied or dissatisfied with the District’s efforts to provide the service. Are you satisfied or dissatisfied with the District’s efforts to: _____, or do you not have an opinion? </a:t>
            </a:r>
            <a:r>
              <a:rPr lang="en-US" i="1" dirty="0"/>
              <a:t>Get answer. If ‘satisfied’ or ‘dissatisfied’, then ask</a:t>
            </a:r>
            <a:r>
              <a:rPr lang="en-US" dirty="0"/>
              <a:t>: Would that be very (satisfied/dissatisfied) or somewhat (satisfied/dissatisfied)?</a:t>
            </a:r>
          </a:p>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11</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1500744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Q12 </a:t>
            </a:r>
            <a:r>
              <a:rPr lang="en-US" sz="1900" dirty="0">
                <a:latin typeface="Lucida Sans" panose="020B0602030504020204" pitchFamily="34" charset="0"/>
                <a:ea typeface="Times New Roman" panose="02020603050405020304" pitchFamily="18" charset="0"/>
                <a:cs typeface="Times New Roman" panose="02020603050405020304" pitchFamily="18" charset="0"/>
              </a:rPr>
              <a:t>At your home, do</a:t>
            </a:r>
            <a:r>
              <a:rPr lang="en-US" sz="19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 you primarily drink water straight from the faucet, filtered water from the faucet, or bottled water?</a:t>
            </a:r>
            <a:endParaRPr lang="en-US" sz="1900" dirty="0">
              <a:latin typeface="Lucida Sans" panose="020B0602030504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12</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4243562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Q17. When contacting the Water District, where you satisfied or dissatisfied with ________ or do you not have an opinion?</a:t>
            </a:r>
          </a:p>
          <a:p>
            <a:pPr defTabSz="948507">
              <a:defRPr/>
            </a:pPr>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13</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369346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Q18 In general, are you satisfied or dissatisfied with the District’s efforts to communicate with customers through direct mail, newsletters, social media, and other means? </a:t>
            </a:r>
          </a:p>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14</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254280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Q19 In the past year, have you seen or heard any news, information, or advertising from Mesa Water _________?</a:t>
            </a:r>
          </a:p>
        </p:txBody>
      </p:sp>
      <p:sp>
        <p:nvSpPr>
          <p:cNvPr id="4" name="Slide Number Placeholder 3"/>
          <p:cNvSpPr>
            <a:spLocks noGrp="1"/>
          </p:cNvSpPr>
          <p:nvPr>
            <p:ph type="sldNum" sz="quarter" idx="5"/>
          </p:nvPr>
        </p:nvSpPr>
        <p:spPr/>
        <p:txBody>
          <a:bodyPr/>
          <a:lstStyle/>
          <a:p>
            <a:fld id="{A4E14BEB-9BC5-4DED-BCF3-EBDC524C5A24}" type="slidenum">
              <a:rPr lang="en-US" smtClean="0"/>
              <a:t>15</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200892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Excellent report card!</a:t>
            </a:r>
          </a:p>
        </p:txBody>
      </p:sp>
      <p:sp>
        <p:nvSpPr>
          <p:cNvPr id="4" name="Slide Number Placeholder 3"/>
          <p:cNvSpPr>
            <a:spLocks noGrp="1"/>
          </p:cNvSpPr>
          <p:nvPr>
            <p:ph type="sldNum" sz="quarter" idx="5"/>
          </p:nvPr>
        </p:nvSpPr>
        <p:spPr/>
        <p:txBody>
          <a:bodyPr/>
          <a:lstStyle/>
          <a:p>
            <a:fld id="{A4E14BEB-9BC5-4DED-BCF3-EBDC524C5A24}" type="slidenum">
              <a:rPr lang="en-US" smtClean="0"/>
              <a:t>16</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4196931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Excellent report card!</a:t>
            </a:r>
          </a:p>
        </p:txBody>
      </p:sp>
      <p:sp>
        <p:nvSpPr>
          <p:cNvPr id="4" name="Slide Number Placeholder 3"/>
          <p:cNvSpPr>
            <a:spLocks noGrp="1"/>
          </p:cNvSpPr>
          <p:nvPr>
            <p:ph type="sldNum" sz="quarter" idx="5"/>
          </p:nvPr>
        </p:nvSpPr>
        <p:spPr/>
        <p:txBody>
          <a:bodyPr/>
          <a:lstStyle/>
          <a:p>
            <a:fld id="{A4E14BEB-9BC5-4DED-BCF3-EBDC524C5A24}" type="slidenum">
              <a:rPr lang="en-US" smtClean="0"/>
              <a:t>17</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2768873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18</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12221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2</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281950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To begin, what do you feel is the most important issue facing your community today?</a:t>
            </a:r>
          </a:p>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3</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314504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74431"/>
            <a:r>
              <a:rPr lang="en-US" dirty="0"/>
              <a:t>Q2 </a:t>
            </a:r>
            <a:r>
              <a:rPr lang="en-US" sz="1900" dirty="0">
                <a:latin typeface="Lucida Sans" panose="020B0602030504020204" pitchFamily="34" charset="0"/>
                <a:ea typeface="Times New Roman" panose="02020603050405020304" pitchFamily="18" charset="0"/>
                <a:cs typeface="Times New Roman" panose="02020603050405020304" pitchFamily="18" charset="0"/>
              </a:rPr>
              <a:t>A </a:t>
            </a:r>
            <a:r>
              <a:rPr lang="en-US" sz="1900" b="1"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reliable</a:t>
            </a:r>
            <a:r>
              <a:rPr lang="en-US" sz="19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 water supply is one that can be depended upon to consistently provide enough water to meet a region’s needs.</a:t>
            </a:r>
            <a:r>
              <a:rPr lang="en-US" sz="1900" dirty="0">
                <a:latin typeface="Lucida Sans" panose="020B0602030504020204" pitchFamily="34" charset="0"/>
                <a:ea typeface="Times New Roman" panose="02020603050405020304" pitchFamily="18" charset="0"/>
                <a:cs typeface="Times New Roman" panose="02020603050405020304" pitchFamily="18" charset="0"/>
              </a:rPr>
              <a:t> </a:t>
            </a:r>
          </a:p>
          <a:p>
            <a:pPr marR="74431"/>
            <a:r>
              <a:rPr lang="en-US" sz="19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Overall, how reliable do you think your household’s water supply is going to be over the next five years? Do you think it will be very reliable, somewhat reliable, somewhat unreliable, or very unreliable?</a:t>
            </a:r>
            <a:endParaRPr lang="en-US" sz="1900" dirty="0">
              <a:latin typeface="Lucida Sans" panose="020B060203050402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4</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11972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74431" defTabSz="948507">
              <a:defRPr/>
            </a:pPr>
            <a:r>
              <a:rPr lang="en-US" dirty="0"/>
              <a:t>Q3  </a:t>
            </a:r>
            <a:r>
              <a:rPr lang="en-US" sz="1900" dirty="0">
                <a:latin typeface="Lucida Sans" panose="020B0602030504020204" pitchFamily="34" charset="0"/>
                <a:ea typeface="Times New Roman" panose="02020603050405020304" pitchFamily="18" charset="0"/>
                <a:cs typeface="Times New Roman" panose="02020603050405020304" pitchFamily="18" charset="0"/>
              </a:rPr>
              <a:t>Thinking of the water your house</a:t>
            </a:r>
            <a:r>
              <a:rPr lang="en-US" sz="1900"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hold receives, which of the following statements do you think is accurate: _____ OR _____? </a:t>
            </a:r>
            <a:r>
              <a:rPr lang="en-US" sz="1900" i="1" dirty="0">
                <a:solidFill>
                  <a:srgbClr val="000000"/>
                </a:solidFill>
                <a:latin typeface="Lucida Sans" panose="020B0602030504020204" pitchFamily="34" charset="0"/>
                <a:ea typeface="Times New Roman" panose="02020603050405020304" pitchFamily="18" charset="0"/>
                <a:cs typeface="Times New Roman" panose="02020603050405020304" pitchFamily="18" charset="0"/>
              </a:rPr>
              <a:t>Rotate Statements</a:t>
            </a:r>
            <a:endParaRPr lang="en-US" sz="1900" dirty="0">
              <a:latin typeface="Lucida Sans" panose="020B0602030504020204" pitchFamily="34" charset="0"/>
              <a:ea typeface="Times New Roman" panose="02020603050405020304" pitchFamily="18" charset="0"/>
              <a:cs typeface="Times New Roman" panose="02020603050405020304" pitchFamily="18" charset="0"/>
            </a:endParaRPr>
          </a:p>
          <a:p>
            <a:pPr marR="74431"/>
            <a:endParaRPr lang="en-US" sz="1900" dirty="0">
              <a:latin typeface="Lucida Sans" panose="020B0602030504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5</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425584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 Do you happen to know which agency is responsible for providing water services to your home?</a:t>
            </a:r>
          </a:p>
          <a:p>
            <a:r>
              <a:rPr lang="en-US" dirty="0"/>
              <a:t>Q5 What is the name of the agency? </a:t>
            </a:r>
          </a:p>
          <a:p>
            <a:pPr defTabSz="966529">
              <a:defRPr/>
            </a:pPr>
            <a:r>
              <a:rPr lang="en-US" dirty="0"/>
              <a:t>Q6 Prior to taking this survey, had you heard of the </a:t>
            </a:r>
            <a:r>
              <a:rPr lang="en-US" b="1" dirty="0"/>
              <a:t>Mesa Water District</a:t>
            </a:r>
            <a:r>
              <a:rPr lang="en-US" dirty="0"/>
              <a:t>?</a:t>
            </a:r>
          </a:p>
          <a:p>
            <a:endParaRPr lang="en-US" dirty="0"/>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6</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379115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 To clarify, the </a:t>
            </a:r>
            <a:r>
              <a:rPr lang="en-US" b="1" dirty="0"/>
              <a:t>Mesa Water District</a:t>
            </a:r>
            <a:r>
              <a:rPr lang="en-US" dirty="0"/>
              <a:t> is the independent public agency responsible for providing water services to your household.  </a:t>
            </a:r>
          </a:p>
          <a:p>
            <a:r>
              <a:rPr lang="en-US" dirty="0"/>
              <a:t>In general, do you have a favorable or unfavorable opinion of the Mesa Water District – or do you not have an opinion either way? </a:t>
            </a:r>
            <a:r>
              <a:rPr lang="en-US" i="1" dirty="0"/>
              <a:t>If favorable or unfavorable, ask: </a:t>
            </a:r>
            <a:r>
              <a:rPr lang="en-US" dirty="0"/>
              <a:t>Would that be very (favorable/unfavorable) or somewhat (favorable/unfavorable)?</a:t>
            </a:r>
          </a:p>
          <a:p>
            <a:endParaRPr lang="en-US" dirty="0"/>
          </a:p>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7</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92939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0" i="0" dirty="0"/>
              <a:t>Question 9 Next, I'm going to read a series of words or phrases. For each I read, I'd like you to tell me whether - in your opinion - it accurately describes the Mesa Water District. 'Yes' means you think the phrase does accurately describe the Mesa Water District. No means it does not.</a:t>
            </a:r>
          </a:p>
          <a:p>
            <a:pPr defTabSz="966529">
              <a:defRPr/>
            </a:pPr>
            <a:endParaRPr lang="en-US" b="0" i="1" dirty="0"/>
          </a:p>
          <a:p>
            <a:pPr defTabSz="966529">
              <a:defRPr/>
            </a:pPr>
            <a:r>
              <a:rPr lang="en-US" b="1" i="0" dirty="0"/>
              <a:t>Notes</a:t>
            </a:r>
            <a:r>
              <a:rPr lang="en-US" b="0" i="0" dirty="0"/>
              <a:t>: Statistically significant, positive movement on 4/5 statements</a:t>
            </a:r>
          </a:p>
        </p:txBody>
      </p:sp>
      <p:sp>
        <p:nvSpPr>
          <p:cNvPr id="4" name="Slide Number Placeholder 3"/>
          <p:cNvSpPr>
            <a:spLocks noGrp="1"/>
          </p:cNvSpPr>
          <p:nvPr>
            <p:ph type="sldNum" sz="quarter" idx="5"/>
          </p:nvPr>
        </p:nvSpPr>
        <p:spPr/>
        <p:txBody>
          <a:bodyPr/>
          <a:lstStyle/>
          <a:p>
            <a:fld id="{A4E14BEB-9BC5-4DED-BCF3-EBDC524C5A24}" type="slidenum">
              <a:rPr lang="en-US" smtClean="0"/>
              <a:t>8</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148053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Q10 Generally speaking, are you satisfied or dissatisfied with the job the Mesa Water District is doing to provide water services to your household? </a:t>
            </a:r>
          </a:p>
          <a:p>
            <a:endParaRPr lang="en-US" dirty="0"/>
          </a:p>
          <a:p>
            <a:endParaRPr lang="en-US" dirty="0"/>
          </a:p>
        </p:txBody>
      </p:sp>
      <p:sp>
        <p:nvSpPr>
          <p:cNvPr id="4" name="Slide Number Placeholder 3"/>
          <p:cNvSpPr>
            <a:spLocks noGrp="1"/>
          </p:cNvSpPr>
          <p:nvPr>
            <p:ph type="sldNum" sz="quarter" idx="5"/>
          </p:nvPr>
        </p:nvSpPr>
        <p:spPr/>
        <p:txBody>
          <a:bodyPr/>
          <a:lstStyle/>
          <a:p>
            <a:fld id="{A4E14BEB-9BC5-4DED-BCF3-EBDC524C5A24}" type="slidenum">
              <a:rPr lang="en-US" smtClean="0"/>
              <a:t>9</a:t>
            </a:fld>
            <a:endParaRPr lang="en-US"/>
          </a:p>
        </p:txBody>
      </p:sp>
      <p:sp>
        <p:nvSpPr>
          <p:cNvPr id="5" name="Date Placeholder 4"/>
          <p:cNvSpPr>
            <a:spLocks noGrp="1"/>
          </p:cNvSpPr>
          <p:nvPr>
            <p:ph type="dt" idx="10"/>
          </p:nvPr>
        </p:nvSpPr>
        <p:spPr/>
        <p:txBody>
          <a:bodyPr/>
          <a:lstStyle/>
          <a:p>
            <a:r>
              <a:rPr lang="en-US" smtClean="0"/>
              <a:t>11/9/2022</a:t>
            </a:r>
            <a:endParaRPr lang="en-US"/>
          </a:p>
        </p:txBody>
      </p:sp>
    </p:spTree>
    <p:extLst>
      <p:ext uri="{BB962C8B-B14F-4D97-AF65-F5344CB8AC3E}">
        <p14:creationId xmlns:p14="http://schemas.microsoft.com/office/powerpoint/2010/main" val="764528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98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45350" y="4687215"/>
            <a:ext cx="2119491" cy="307777"/>
          </a:xfrm>
          <a:prstGeom prst="rect">
            <a:avLst/>
          </a:prstGeom>
        </p:spPr>
        <p:txBody>
          <a:bodyPr wrap="none">
            <a:spAutoFit/>
          </a:bodyPr>
          <a:lstStyle/>
          <a:p>
            <a:fld id="{533F9504-E6E1-4A4F-9742-8D4191AED348}" type="slidenum">
              <a:rPr lang="de-DE" sz="1400" smtClean="0">
                <a:solidFill>
                  <a:srgbClr val="00B3E3"/>
                </a:solidFill>
                <a:latin typeface="Akzidenz Grotesk BE Md"/>
                <a:cs typeface="Akzidenz Grotesk BE Md"/>
              </a:rPr>
              <a:t>‹#›</a:t>
            </a:fld>
            <a:r>
              <a:rPr lang="de-DE" sz="1400" dirty="0">
                <a:solidFill>
                  <a:srgbClr val="00B3E3"/>
                </a:solidFill>
                <a:latin typeface="Akzidenz Grotesk BE Md"/>
                <a:cs typeface="Akzidenz Grotesk BE Md"/>
              </a:rPr>
              <a:t>  |  </a:t>
            </a:r>
            <a:r>
              <a:rPr lang="en-US" sz="1400" dirty="0" smtClean="0">
                <a:solidFill>
                  <a:srgbClr val="00B3E3"/>
                </a:solidFill>
                <a:latin typeface="Akzidenz Grotesk BE Md"/>
                <a:cs typeface="Akzidenz Grotesk BE Md"/>
              </a:rPr>
              <a:t>November 9, 2022</a:t>
            </a:r>
            <a:endParaRPr lang="en-US" sz="1400" dirty="0">
              <a:solidFill>
                <a:srgbClr val="00B3E3"/>
              </a:solidFill>
              <a:latin typeface="Akzidenz Grotesk BE Md"/>
              <a:cs typeface="Akzidenz Grotesk BE Md"/>
            </a:endParaRPr>
          </a:p>
        </p:txBody>
      </p:sp>
    </p:spTree>
    <p:extLst>
      <p:ext uri="{BB962C8B-B14F-4D97-AF65-F5344CB8AC3E}">
        <p14:creationId xmlns:p14="http://schemas.microsoft.com/office/powerpoint/2010/main" val="366725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45350" y="4687215"/>
            <a:ext cx="2056973" cy="307777"/>
          </a:xfrm>
          <a:prstGeom prst="rect">
            <a:avLst/>
          </a:prstGeom>
        </p:spPr>
        <p:txBody>
          <a:bodyPr wrap="none">
            <a:spAutoFit/>
          </a:bodyPr>
          <a:lstStyle/>
          <a:p>
            <a:fld id="{533F9504-E6E1-4A4F-9742-8D4191AED348}" type="slidenum">
              <a:rPr lang="de-DE" sz="1400" smtClean="0">
                <a:solidFill>
                  <a:srgbClr val="00B3E3"/>
                </a:solidFill>
                <a:latin typeface="Akzidenz Grotesk BE Md"/>
                <a:cs typeface="Akzidenz Grotesk BE Md"/>
              </a:rPr>
              <a:t>‹#›</a:t>
            </a:fld>
            <a:r>
              <a:rPr lang="de-DE" sz="1400" dirty="0">
                <a:solidFill>
                  <a:srgbClr val="00B3E3"/>
                </a:solidFill>
                <a:latin typeface="Akzidenz Grotesk BE Md"/>
                <a:cs typeface="Akzidenz Grotesk BE Md"/>
              </a:rPr>
              <a:t>  |  </a:t>
            </a:r>
            <a:r>
              <a:rPr lang="en-US" sz="1400" dirty="0">
                <a:solidFill>
                  <a:srgbClr val="00B3E3"/>
                </a:solidFill>
                <a:latin typeface="Akzidenz Grotesk BE Md"/>
                <a:cs typeface="Akzidenz Grotesk BE Md"/>
              </a:rPr>
              <a:t>October 30, 2019</a:t>
            </a:r>
          </a:p>
        </p:txBody>
      </p:sp>
    </p:spTree>
    <p:extLst>
      <p:ext uri="{BB962C8B-B14F-4D97-AF65-F5344CB8AC3E}">
        <p14:creationId xmlns:p14="http://schemas.microsoft.com/office/powerpoint/2010/main" val="3148241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319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999" y="1561313"/>
            <a:ext cx="5301208" cy="1654364"/>
          </a:xfrm>
          <a:prstGeom prst="rect">
            <a:avLst/>
          </a:prstGeom>
          <a:noFill/>
        </p:spPr>
        <p:txBody>
          <a:bodyPr wrap="square" rtlCol="0">
            <a:spAutoFit/>
          </a:bodyPr>
          <a:lstStyle/>
          <a:p>
            <a:pPr>
              <a:lnSpc>
                <a:spcPct val="70000"/>
              </a:lnSpc>
            </a:pPr>
            <a:r>
              <a:rPr lang="en-US" sz="4800" dirty="0">
                <a:solidFill>
                  <a:srgbClr val="002F87"/>
                </a:solidFill>
                <a:latin typeface="Bebas Neue"/>
                <a:cs typeface="Bebas Neue"/>
              </a:rPr>
              <a:t>Mesa Water </a:t>
            </a:r>
            <a:r>
              <a:rPr lang="en-US" sz="4800" dirty="0" smtClean="0">
                <a:solidFill>
                  <a:srgbClr val="002F87"/>
                </a:solidFill>
                <a:latin typeface="Bebas Neue"/>
                <a:cs typeface="Bebas Neue"/>
              </a:rPr>
              <a:t>District Customer Survey</a:t>
            </a:r>
            <a:endParaRPr lang="en-US" sz="4800" dirty="0">
              <a:solidFill>
                <a:srgbClr val="002F87"/>
              </a:solidFill>
              <a:latin typeface="Bebas Neue"/>
              <a:cs typeface="Bebas Neue"/>
            </a:endParaRPr>
          </a:p>
        </p:txBody>
      </p:sp>
      <p:sp>
        <p:nvSpPr>
          <p:cNvPr id="5" name="TextBox 4"/>
          <p:cNvSpPr txBox="1"/>
          <p:nvPr/>
        </p:nvSpPr>
        <p:spPr>
          <a:xfrm>
            <a:off x="343356" y="3912185"/>
            <a:ext cx="3879273" cy="1015663"/>
          </a:xfrm>
          <a:prstGeom prst="rect">
            <a:avLst/>
          </a:prstGeom>
          <a:noFill/>
        </p:spPr>
        <p:txBody>
          <a:bodyPr wrap="square" rtlCol="0">
            <a:spAutoFit/>
          </a:bodyPr>
          <a:lstStyle/>
          <a:p>
            <a:r>
              <a:rPr lang="en-US" sz="2000" dirty="0">
                <a:solidFill>
                  <a:schemeClr val="bg1"/>
                </a:solidFill>
                <a:latin typeface="Akzidenz Grotesk BE Md"/>
                <a:cs typeface="Akzidenz Grotesk BE Md"/>
              </a:rPr>
              <a:t>Presented by </a:t>
            </a:r>
          </a:p>
          <a:p>
            <a:r>
              <a:rPr lang="en-US" sz="2000" dirty="0">
                <a:solidFill>
                  <a:schemeClr val="bg1"/>
                </a:solidFill>
                <a:latin typeface="Akzidenz Grotesk BE Md"/>
                <a:cs typeface="Akzidenz Grotesk BE Md"/>
              </a:rPr>
              <a:t>Timothy McLarney Ph.D.</a:t>
            </a:r>
          </a:p>
          <a:p>
            <a:r>
              <a:rPr lang="en-US" sz="2000" dirty="0">
                <a:solidFill>
                  <a:schemeClr val="bg1"/>
                </a:solidFill>
                <a:latin typeface="Akzidenz Grotesk BE Md"/>
                <a:cs typeface="Akzidenz Grotesk BE Md"/>
              </a:rPr>
              <a:t>True North Research, </a:t>
            </a:r>
            <a:r>
              <a:rPr lang="en-US" sz="2000" dirty="0" smtClean="0">
                <a:solidFill>
                  <a:schemeClr val="bg1"/>
                </a:solidFill>
                <a:latin typeface="Akzidenz Grotesk BE Md"/>
                <a:cs typeface="Akzidenz Grotesk BE Md"/>
              </a:rPr>
              <a:t>Inc.</a:t>
            </a:r>
            <a:endParaRPr lang="en-US" sz="2000" dirty="0">
              <a:solidFill>
                <a:schemeClr val="bg1"/>
              </a:solidFill>
              <a:latin typeface="Akzidenz Grotesk BE Md"/>
              <a:cs typeface="Akzidenz Grotesk BE Md"/>
            </a:endParaRPr>
          </a:p>
        </p:txBody>
      </p:sp>
    </p:spTree>
    <p:extLst>
      <p:ext uri="{BB962C8B-B14F-4D97-AF65-F5344CB8AC3E}">
        <p14:creationId xmlns:p14="http://schemas.microsoft.com/office/powerpoint/2010/main" val="3445100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615553"/>
          </a:xfrm>
          <a:prstGeom prst="rect">
            <a:avLst/>
          </a:prstGeom>
          <a:noFill/>
          <a:ln>
            <a:noFill/>
          </a:ln>
        </p:spPr>
        <p:txBody>
          <a:bodyPr wrap="square" rtlCol="0">
            <a:spAutoFit/>
          </a:bodyPr>
          <a:lstStyle/>
          <a:p>
            <a:r>
              <a:rPr lang="en-US" sz="3400" dirty="0">
                <a:solidFill>
                  <a:srgbClr val="002F87"/>
                </a:solidFill>
                <a:latin typeface="Akzidenz Grotesk BE Md"/>
                <a:cs typeface="Akzidenz Grotesk BE Md"/>
              </a:rPr>
              <a:t>Satisfaction With Services Tier 1</a:t>
            </a:r>
          </a:p>
        </p:txBody>
      </p:sp>
      <p:sp>
        <p:nvSpPr>
          <p:cNvPr id="4" name="Rectangle 3"/>
          <p:cNvSpPr>
            <a:spLocks noChangeAspect="1"/>
          </p:cNvSpPr>
          <p:nvPr/>
        </p:nvSpPr>
        <p:spPr>
          <a:xfrm>
            <a:off x="1563578" y="1109746"/>
            <a:ext cx="5686307"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9FF535E-80EE-D0A1-5E33-4A3F3327A1AF}"/>
              </a:ext>
            </a:extLst>
          </p:cNvPr>
          <p:cNvPicPr>
            <a:picLocks noChangeAspect="1"/>
          </p:cNvPicPr>
          <p:nvPr/>
        </p:nvPicPr>
        <p:blipFill>
          <a:blip r:embed="rId3"/>
          <a:stretch>
            <a:fillRect/>
          </a:stretch>
        </p:blipFill>
        <p:spPr>
          <a:xfrm>
            <a:off x="1468774" y="1109747"/>
            <a:ext cx="5875914" cy="3636424"/>
          </a:xfrm>
          <a:prstGeom prst="rect">
            <a:avLst/>
          </a:prstGeom>
        </p:spPr>
      </p:pic>
    </p:spTree>
    <p:extLst>
      <p:ext uri="{BB962C8B-B14F-4D97-AF65-F5344CB8AC3E}">
        <p14:creationId xmlns:p14="http://schemas.microsoft.com/office/powerpoint/2010/main" val="27314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615553"/>
          </a:xfrm>
          <a:prstGeom prst="rect">
            <a:avLst/>
          </a:prstGeom>
          <a:noFill/>
          <a:ln>
            <a:noFill/>
          </a:ln>
        </p:spPr>
        <p:txBody>
          <a:bodyPr wrap="square" rtlCol="0">
            <a:spAutoFit/>
          </a:bodyPr>
          <a:lstStyle/>
          <a:p>
            <a:r>
              <a:rPr lang="en-US" sz="3400" dirty="0">
                <a:solidFill>
                  <a:srgbClr val="002F87"/>
                </a:solidFill>
                <a:latin typeface="Akzidenz Grotesk BE Md"/>
                <a:cs typeface="Akzidenz Grotesk BE Md"/>
              </a:rPr>
              <a:t>Satisfaction With Services Tier 2</a:t>
            </a:r>
          </a:p>
        </p:txBody>
      </p:sp>
      <p:sp>
        <p:nvSpPr>
          <p:cNvPr id="4" name="Rectangle 3"/>
          <p:cNvSpPr>
            <a:spLocks noChangeAspect="1"/>
          </p:cNvSpPr>
          <p:nvPr/>
        </p:nvSpPr>
        <p:spPr>
          <a:xfrm>
            <a:off x="1563578" y="1109746"/>
            <a:ext cx="5686307"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D41F18DA-0739-CA56-9914-1CF8AB6B7F9F}"/>
              </a:ext>
            </a:extLst>
          </p:cNvPr>
          <p:cNvPicPr>
            <a:picLocks noChangeAspect="1"/>
          </p:cNvPicPr>
          <p:nvPr/>
        </p:nvPicPr>
        <p:blipFill>
          <a:blip r:embed="rId3"/>
          <a:stretch>
            <a:fillRect/>
          </a:stretch>
        </p:blipFill>
        <p:spPr>
          <a:xfrm>
            <a:off x="1497132" y="1109747"/>
            <a:ext cx="5819198" cy="3636424"/>
          </a:xfrm>
          <a:prstGeom prst="rect">
            <a:avLst/>
          </a:prstGeom>
        </p:spPr>
      </p:pic>
    </p:spTree>
    <p:extLst>
      <p:ext uri="{BB962C8B-B14F-4D97-AF65-F5344CB8AC3E}">
        <p14:creationId xmlns:p14="http://schemas.microsoft.com/office/powerpoint/2010/main" val="3882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507831"/>
          </a:xfrm>
          <a:prstGeom prst="rect">
            <a:avLst/>
          </a:prstGeom>
          <a:noFill/>
          <a:ln>
            <a:noFill/>
          </a:ln>
        </p:spPr>
        <p:txBody>
          <a:bodyPr wrap="square" rtlCol="0">
            <a:spAutoFit/>
          </a:bodyPr>
          <a:lstStyle/>
          <a:p>
            <a:r>
              <a:rPr lang="en-US" sz="2700" dirty="0">
                <a:solidFill>
                  <a:srgbClr val="002F87"/>
                </a:solidFill>
                <a:latin typeface="Akzidenz Grotesk BE Md"/>
                <a:cs typeface="Akzidenz Grotesk BE Md"/>
              </a:rPr>
              <a:t>Home Water Source </a:t>
            </a:r>
            <a:r>
              <a:rPr lang="en-US" sz="2000" dirty="0">
                <a:solidFill>
                  <a:srgbClr val="002F87"/>
                </a:solidFill>
                <a:latin typeface="Akzidenz Grotesk BE Md"/>
                <a:cs typeface="Akzidenz Grotesk BE Md"/>
              </a:rPr>
              <a:t>by Study Year</a:t>
            </a:r>
          </a:p>
        </p:txBody>
      </p:sp>
      <p:sp>
        <p:nvSpPr>
          <p:cNvPr id="4" name="Rectangle 3"/>
          <p:cNvSpPr>
            <a:spLocks noChangeAspect="1"/>
          </p:cNvSpPr>
          <p:nvPr/>
        </p:nvSpPr>
        <p:spPr>
          <a:xfrm>
            <a:off x="1563578" y="1109746"/>
            <a:ext cx="5686307"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583FCC6A-3DCD-BC21-3AC2-49EA2ED3F72E}"/>
              </a:ext>
            </a:extLst>
          </p:cNvPr>
          <p:cNvPicPr>
            <a:picLocks noChangeAspect="1"/>
          </p:cNvPicPr>
          <p:nvPr/>
        </p:nvPicPr>
        <p:blipFill>
          <a:blip r:embed="rId3"/>
          <a:stretch>
            <a:fillRect/>
          </a:stretch>
        </p:blipFill>
        <p:spPr>
          <a:xfrm>
            <a:off x="2094308" y="1158178"/>
            <a:ext cx="4955384" cy="3539560"/>
          </a:xfrm>
          <a:prstGeom prst="rect">
            <a:avLst/>
          </a:prstGeom>
        </p:spPr>
      </p:pic>
    </p:spTree>
    <p:extLst>
      <p:ext uri="{BB962C8B-B14F-4D97-AF65-F5344CB8AC3E}">
        <p14:creationId xmlns:p14="http://schemas.microsoft.com/office/powerpoint/2010/main" val="78965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507831"/>
          </a:xfrm>
          <a:prstGeom prst="rect">
            <a:avLst/>
          </a:prstGeom>
          <a:noFill/>
          <a:ln>
            <a:noFill/>
          </a:ln>
        </p:spPr>
        <p:txBody>
          <a:bodyPr wrap="square" rtlCol="0">
            <a:spAutoFit/>
          </a:bodyPr>
          <a:lstStyle/>
          <a:p>
            <a:r>
              <a:rPr lang="en-US" sz="2700" dirty="0">
                <a:solidFill>
                  <a:srgbClr val="002F87"/>
                </a:solidFill>
                <a:latin typeface="Akzidenz Grotesk BE Md"/>
                <a:cs typeface="Akzidenz Grotesk BE Md"/>
              </a:rPr>
              <a:t>Customer Service Representative</a:t>
            </a:r>
            <a:endParaRPr lang="en-US" sz="2000" dirty="0">
              <a:solidFill>
                <a:srgbClr val="002F87"/>
              </a:solidFill>
              <a:latin typeface="Akzidenz Grotesk BE Md"/>
              <a:cs typeface="Akzidenz Grotesk BE Md"/>
            </a:endParaRPr>
          </a:p>
        </p:txBody>
      </p:sp>
      <p:sp>
        <p:nvSpPr>
          <p:cNvPr id="4" name="Rectangle 3"/>
          <p:cNvSpPr>
            <a:spLocks noChangeAspect="1"/>
          </p:cNvSpPr>
          <p:nvPr/>
        </p:nvSpPr>
        <p:spPr>
          <a:xfrm>
            <a:off x="1563578" y="1109746"/>
            <a:ext cx="5686307"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9B3FAC00-62DD-3FAC-83DF-47FA56F5C072}"/>
              </a:ext>
            </a:extLst>
          </p:cNvPr>
          <p:cNvPicPr>
            <a:picLocks noChangeAspect="1"/>
          </p:cNvPicPr>
          <p:nvPr/>
        </p:nvPicPr>
        <p:blipFill>
          <a:blip r:embed="rId3"/>
          <a:stretch>
            <a:fillRect/>
          </a:stretch>
        </p:blipFill>
        <p:spPr>
          <a:xfrm>
            <a:off x="1511694" y="1109746"/>
            <a:ext cx="5790074" cy="3634880"/>
          </a:xfrm>
          <a:prstGeom prst="rect">
            <a:avLst/>
          </a:prstGeom>
        </p:spPr>
      </p:pic>
    </p:spTree>
    <p:extLst>
      <p:ext uri="{BB962C8B-B14F-4D97-AF65-F5344CB8AC3E}">
        <p14:creationId xmlns:p14="http://schemas.microsoft.com/office/powerpoint/2010/main" val="257386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507831"/>
          </a:xfrm>
          <a:prstGeom prst="rect">
            <a:avLst/>
          </a:prstGeom>
          <a:noFill/>
          <a:ln>
            <a:noFill/>
          </a:ln>
        </p:spPr>
        <p:txBody>
          <a:bodyPr wrap="square" rtlCol="0">
            <a:spAutoFit/>
          </a:bodyPr>
          <a:lstStyle/>
          <a:p>
            <a:r>
              <a:rPr lang="en-US" sz="2700" dirty="0">
                <a:solidFill>
                  <a:srgbClr val="002F87"/>
                </a:solidFill>
                <a:latin typeface="Akzidenz Grotesk BE Md"/>
                <a:cs typeface="Akzidenz Grotesk BE Md"/>
              </a:rPr>
              <a:t>Satisfaction With Communication Efforts </a:t>
            </a:r>
            <a:r>
              <a:rPr lang="en-US" sz="2000" dirty="0">
                <a:solidFill>
                  <a:srgbClr val="002F87"/>
                </a:solidFill>
                <a:latin typeface="Akzidenz Grotesk BE Md"/>
                <a:cs typeface="Akzidenz Grotesk BE Md"/>
              </a:rPr>
              <a:t>by Study Year</a:t>
            </a:r>
          </a:p>
        </p:txBody>
      </p:sp>
      <p:sp>
        <p:nvSpPr>
          <p:cNvPr id="4" name="Rectangle 3"/>
          <p:cNvSpPr>
            <a:spLocks noChangeAspect="1"/>
          </p:cNvSpPr>
          <p:nvPr/>
        </p:nvSpPr>
        <p:spPr>
          <a:xfrm>
            <a:off x="1563578" y="1109746"/>
            <a:ext cx="5686307"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830036D6-F73D-72C0-E6A8-EBFFB0DA7176}"/>
              </a:ext>
            </a:extLst>
          </p:cNvPr>
          <p:cNvPicPr>
            <a:picLocks noChangeAspect="1"/>
          </p:cNvPicPr>
          <p:nvPr/>
        </p:nvPicPr>
        <p:blipFill>
          <a:blip r:embed="rId3"/>
          <a:stretch>
            <a:fillRect/>
          </a:stretch>
        </p:blipFill>
        <p:spPr>
          <a:xfrm>
            <a:off x="2010241" y="1109746"/>
            <a:ext cx="5071642" cy="3636424"/>
          </a:xfrm>
          <a:prstGeom prst="rect">
            <a:avLst/>
          </a:prstGeom>
        </p:spPr>
      </p:pic>
    </p:spTree>
    <p:extLst>
      <p:ext uri="{BB962C8B-B14F-4D97-AF65-F5344CB8AC3E}">
        <p14:creationId xmlns:p14="http://schemas.microsoft.com/office/powerpoint/2010/main" val="205830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507831"/>
          </a:xfrm>
          <a:prstGeom prst="rect">
            <a:avLst/>
          </a:prstGeom>
          <a:noFill/>
          <a:ln>
            <a:noFill/>
          </a:ln>
        </p:spPr>
        <p:txBody>
          <a:bodyPr wrap="square" rtlCol="0">
            <a:spAutoFit/>
          </a:bodyPr>
          <a:lstStyle/>
          <a:p>
            <a:r>
              <a:rPr lang="en-US" sz="2700" dirty="0">
                <a:solidFill>
                  <a:srgbClr val="002F87"/>
                </a:solidFill>
                <a:latin typeface="Akzidenz Grotesk BE Md"/>
                <a:cs typeface="Akzidenz Grotesk BE Md"/>
              </a:rPr>
              <a:t>Recall of Mesa Water Information by Channel</a:t>
            </a:r>
            <a:endParaRPr lang="en-US" sz="2000" dirty="0">
              <a:solidFill>
                <a:srgbClr val="002F87"/>
              </a:solidFill>
              <a:latin typeface="Akzidenz Grotesk BE Md"/>
              <a:cs typeface="Akzidenz Grotesk BE Md"/>
            </a:endParaRPr>
          </a:p>
        </p:txBody>
      </p:sp>
      <p:sp>
        <p:nvSpPr>
          <p:cNvPr id="4" name="Rectangle 3"/>
          <p:cNvSpPr>
            <a:spLocks noChangeAspect="1"/>
          </p:cNvSpPr>
          <p:nvPr/>
        </p:nvSpPr>
        <p:spPr>
          <a:xfrm>
            <a:off x="1305770" y="1109746"/>
            <a:ext cx="6239951"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61E092C4-163B-8FF7-071E-E81D0B616E4B}"/>
              </a:ext>
            </a:extLst>
          </p:cNvPr>
          <p:cNvPicPr>
            <a:picLocks noChangeAspect="1"/>
          </p:cNvPicPr>
          <p:nvPr/>
        </p:nvPicPr>
        <p:blipFill>
          <a:blip r:embed="rId3"/>
          <a:stretch>
            <a:fillRect/>
          </a:stretch>
        </p:blipFill>
        <p:spPr>
          <a:xfrm>
            <a:off x="1434673" y="1172158"/>
            <a:ext cx="5944115" cy="3511600"/>
          </a:xfrm>
          <a:prstGeom prst="rect">
            <a:avLst/>
          </a:prstGeom>
        </p:spPr>
      </p:pic>
    </p:spTree>
    <p:extLst>
      <p:ext uri="{BB962C8B-B14F-4D97-AF65-F5344CB8AC3E}">
        <p14:creationId xmlns:p14="http://schemas.microsoft.com/office/powerpoint/2010/main" val="40719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615553"/>
          </a:xfrm>
          <a:prstGeom prst="rect">
            <a:avLst/>
          </a:prstGeom>
          <a:noFill/>
          <a:ln>
            <a:noFill/>
          </a:ln>
        </p:spPr>
        <p:txBody>
          <a:bodyPr wrap="square" rtlCol="0">
            <a:spAutoFit/>
          </a:bodyPr>
          <a:lstStyle/>
          <a:p>
            <a:r>
              <a:rPr lang="en-US" sz="3400" dirty="0">
                <a:solidFill>
                  <a:srgbClr val="002F87"/>
                </a:solidFill>
                <a:latin typeface="Akzidenz Grotesk BE Md"/>
                <a:cs typeface="Akzidenz Grotesk BE Md"/>
              </a:rPr>
              <a:t>Key Findings</a:t>
            </a:r>
          </a:p>
        </p:txBody>
      </p:sp>
      <p:sp>
        <p:nvSpPr>
          <p:cNvPr id="3" name="Rectangle 2">
            <a:extLst>
              <a:ext uri="{FF2B5EF4-FFF2-40B4-BE49-F238E27FC236}">
                <a16:creationId xmlns:a16="http://schemas.microsoft.com/office/drawing/2014/main" id="{62E12E37-046A-4A43-AB2C-453CAB67D062}"/>
              </a:ext>
            </a:extLst>
          </p:cNvPr>
          <p:cNvSpPr/>
          <p:nvPr/>
        </p:nvSpPr>
        <p:spPr>
          <a:xfrm>
            <a:off x="526473" y="1150880"/>
            <a:ext cx="7948056" cy="2677656"/>
          </a:xfrm>
          <a:prstGeom prst="rect">
            <a:avLst/>
          </a:prstGeom>
        </p:spPr>
        <p:txBody>
          <a:bodyPr wrap="square">
            <a:spAutoFit/>
          </a:bodyPr>
          <a:lstStyle/>
          <a:p>
            <a:r>
              <a:rPr lang="en-US" sz="2000" b="1" dirty="0"/>
              <a:t>High level of customer satisfaction</a:t>
            </a:r>
          </a:p>
          <a:p>
            <a:pPr marL="342900" indent="-342900">
              <a:buFont typeface="Arial" panose="020B0604020202020204" pitchFamily="34" charset="0"/>
              <a:buChar char="•"/>
            </a:pPr>
            <a:r>
              <a:rPr lang="en-US" sz="2000" dirty="0"/>
              <a:t>90% of customers are satisfied with their water service</a:t>
            </a:r>
          </a:p>
          <a:p>
            <a:pPr marL="342900" indent="-342900">
              <a:buFont typeface="Arial" panose="020B0604020202020204" pitchFamily="34" charset="0"/>
              <a:buChar char="•"/>
            </a:pPr>
            <a:r>
              <a:rPr lang="en-US" sz="2000" dirty="0"/>
              <a:t>Satisfaction with specific aspects of service was very high, especially providing reliable service, providing convenient hours of operation, keeping water system in good condition, providing sufficient water pressure, and providing good customer service</a:t>
            </a:r>
          </a:p>
          <a:p>
            <a:pPr marL="342900" indent="-342900">
              <a:buFont typeface="Arial" panose="020B0604020202020204" pitchFamily="34" charset="0"/>
              <a:buChar char="•"/>
            </a:pPr>
            <a:r>
              <a:rPr lang="en-US" sz="2000" dirty="0"/>
              <a:t>Approximately 9-in-10 satisfied with ability to reach a customer service representative and their courtesy, knowledge and expertise </a:t>
            </a:r>
          </a:p>
          <a:p>
            <a:endParaRPr lang="en-US" sz="800" dirty="0"/>
          </a:p>
        </p:txBody>
      </p:sp>
    </p:spTree>
    <p:extLst>
      <p:ext uri="{BB962C8B-B14F-4D97-AF65-F5344CB8AC3E}">
        <p14:creationId xmlns:p14="http://schemas.microsoft.com/office/powerpoint/2010/main" val="402333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615553"/>
          </a:xfrm>
          <a:prstGeom prst="rect">
            <a:avLst/>
          </a:prstGeom>
          <a:noFill/>
          <a:ln>
            <a:noFill/>
          </a:ln>
        </p:spPr>
        <p:txBody>
          <a:bodyPr wrap="square" rtlCol="0">
            <a:spAutoFit/>
          </a:bodyPr>
          <a:lstStyle/>
          <a:p>
            <a:r>
              <a:rPr lang="en-US" sz="3400" dirty="0">
                <a:solidFill>
                  <a:srgbClr val="002F87"/>
                </a:solidFill>
                <a:latin typeface="Akzidenz Grotesk BE Md"/>
                <a:cs typeface="Akzidenz Grotesk BE Md"/>
              </a:rPr>
              <a:t>Key Findings</a:t>
            </a:r>
          </a:p>
        </p:txBody>
      </p:sp>
      <p:sp>
        <p:nvSpPr>
          <p:cNvPr id="3" name="Rectangle 2">
            <a:extLst>
              <a:ext uri="{FF2B5EF4-FFF2-40B4-BE49-F238E27FC236}">
                <a16:creationId xmlns:a16="http://schemas.microsoft.com/office/drawing/2014/main" id="{62E12E37-046A-4A43-AB2C-453CAB67D062}"/>
              </a:ext>
            </a:extLst>
          </p:cNvPr>
          <p:cNvSpPr/>
          <p:nvPr/>
        </p:nvSpPr>
        <p:spPr>
          <a:xfrm>
            <a:off x="526473" y="1150880"/>
            <a:ext cx="7948056" cy="3139321"/>
          </a:xfrm>
          <a:prstGeom prst="rect">
            <a:avLst/>
          </a:prstGeom>
        </p:spPr>
        <p:txBody>
          <a:bodyPr wrap="square">
            <a:spAutoFit/>
          </a:bodyPr>
          <a:lstStyle/>
          <a:p>
            <a:r>
              <a:rPr lang="en-US" b="1" dirty="0"/>
              <a:t>High Awareness of District &amp; Favorable Opinions</a:t>
            </a:r>
          </a:p>
          <a:p>
            <a:pPr marL="342900" indent="-342900">
              <a:buFont typeface="Arial" panose="020B0604020202020204" pitchFamily="34" charset="0"/>
              <a:buChar char="•"/>
            </a:pPr>
            <a:r>
              <a:rPr lang="en-US" dirty="0"/>
              <a:t>90% of customers were aware of Mesa Water prior to taking the survey</a:t>
            </a:r>
          </a:p>
          <a:p>
            <a:pPr marL="342900" indent="-342900">
              <a:buFont typeface="Arial" panose="020B0604020202020204" pitchFamily="34" charset="0"/>
              <a:buChar char="•"/>
            </a:pPr>
            <a:r>
              <a:rPr lang="en-US" dirty="0"/>
              <a:t>Percentage of customers who aren’t familiar enough with Mesa Water to form an opinion of the District has shrunk from 36% to 26% in four years</a:t>
            </a:r>
          </a:p>
          <a:p>
            <a:pPr marL="342900" indent="-342900">
              <a:buFont typeface="Arial" panose="020B0604020202020204" pitchFamily="34" charset="0"/>
              <a:buChar char="•"/>
            </a:pPr>
            <a:r>
              <a:rPr lang="en-US" dirty="0"/>
              <a:t>Among those with an opinion, favorable opinions of Mesa Water outnumber unfavorable opinions 17-to-1</a:t>
            </a:r>
          </a:p>
          <a:p>
            <a:pPr marL="342900" indent="-342900">
              <a:buFont typeface="Arial" panose="020B0604020202020204" pitchFamily="34" charset="0"/>
              <a:buChar char="•"/>
            </a:pPr>
            <a:r>
              <a:rPr lang="en-US" dirty="0"/>
              <a:t>Over the past two years, significant increases in percentage who view Mesa Water as efficient, beneficial to community, involved in the community, and fiscally </a:t>
            </a:r>
            <a:r>
              <a:rPr lang="en-US" dirty="0" smtClean="0"/>
              <a:t>responsible</a:t>
            </a:r>
            <a:endParaRPr lang="en-US" dirty="0"/>
          </a:p>
          <a:p>
            <a:pPr marL="342900" indent="-342900">
              <a:buFont typeface="Arial" panose="020B0604020202020204" pitchFamily="34" charset="0"/>
              <a:buChar char="•"/>
            </a:pPr>
            <a:r>
              <a:rPr lang="en-US" dirty="0"/>
              <a:t>Knowledge that all water is sourced locally increased 17% in past year, and these customers are more likely to hold favorable opinions of Mesa </a:t>
            </a:r>
            <a:r>
              <a:rPr lang="en-US" dirty="0" smtClean="0"/>
              <a:t>Water</a:t>
            </a:r>
            <a:endParaRPr lang="en-US" dirty="0"/>
          </a:p>
        </p:txBody>
      </p:sp>
    </p:spTree>
    <p:extLst>
      <p:ext uri="{BB962C8B-B14F-4D97-AF65-F5344CB8AC3E}">
        <p14:creationId xmlns:p14="http://schemas.microsoft.com/office/powerpoint/2010/main" val="410860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615553"/>
          </a:xfrm>
          <a:prstGeom prst="rect">
            <a:avLst/>
          </a:prstGeom>
          <a:noFill/>
          <a:ln>
            <a:noFill/>
          </a:ln>
        </p:spPr>
        <p:txBody>
          <a:bodyPr wrap="square" rtlCol="0">
            <a:spAutoFit/>
          </a:bodyPr>
          <a:lstStyle/>
          <a:p>
            <a:r>
              <a:rPr lang="en-US" sz="3400" dirty="0">
                <a:solidFill>
                  <a:srgbClr val="002F87"/>
                </a:solidFill>
                <a:latin typeface="Akzidenz Grotesk BE Md"/>
                <a:cs typeface="Akzidenz Grotesk BE Md"/>
              </a:rPr>
              <a:t>Key Findings</a:t>
            </a:r>
          </a:p>
        </p:txBody>
      </p:sp>
      <p:sp>
        <p:nvSpPr>
          <p:cNvPr id="3" name="Rectangle 2">
            <a:extLst>
              <a:ext uri="{FF2B5EF4-FFF2-40B4-BE49-F238E27FC236}">
                <a16:creationId xmlns:a16="http://schemas.microsoft.com/office/drawing/2014/main" id="{62E12E37-046A-4A43-AB2C-453CAB67D062}"/>
              </a:ext>
            </a:extLst>
          </p:cNvPr>
          <p:cNvSpPr/>
          <p:nvPr/>
        </p:nvSpPr>
        <p:spPr>
          <a:xfrm>
            <a:off x="526473" y="1265188"/>
            <a:ext cx="7948056" cy="2554545"/>
          </a:xfrm>
          <a:prstGeom prst="rect">
            <a:avLst/>
          </a:prstGeom>
        </p:spPr>
        <p:txBody>
          <a:bodyPr wrap="square">
            <a:spAutoFit/>
          </a:bodyPr>
          <a:lstStyle/>
          <a:p>
            <a:r>
              <a:rPr lang="en-US" sz="2000" b="1" dirty="0"/>
              <a:t>Opportunity Areas</a:t>
            </a:r>
          </a:p>
          <a:p>
            <a:pPr marL="342900" indent="-342900">
              <a:buFont typeface="Arial" panose="020B0604020202020204" pitchFamily="34" charset="0"/>
              <a:buChar char="•"/>
            </a:pPr>
            <a:r>
              <a:rPr lang="en-US" sz="2000" dirty="0"/>
              <a:t>Stay the course</a:t>
            </a:r>
          </a:p>
          <a:p>
            <a:pPr marL="342900" indent="-342900">
              <a:buFont typeface="Arial" panose="020B0604020202020204" pitchFamily="34" charset="0"/>
              <a:buChar char="•"/>
            </a:pPr>
            <a:r>
              <a:rPr lang="en-US" sz="2000" dirty="0"/>
              <a:t>Continue to improve customer understanding of water origins, especially as CA heads back into prolonged drought conditions</a:t>
            </a:r>
          </a:p>
          <a:p>
            <a:pPr marL="342900" indent="-342900">
              <a:buFont typeface="Arial" panose="020B0604020202020204" pitchFamily="34" charset="0"/>
              <a:buChar char="•"/>
            </a:pPr>
            <a:r>
              <a:rPr lang="en-US" sz="2000" dirty="0"/>
              <a:t>Expand rebate programs for water-efficient appliances</a:t>
            </a:r>
          </a:p>
          <a:p>
            <a:pPr marL="342900" indent="-342900">
              <a:buFont typeface="Arial" panose="020B0604020202020204" pitchFamily="34" charset="0"/>
              <a:buChar char="•"/>
            </a:pPr>
            <a:r>
              <a:rPr lang="en-US" sz="2000" dirty="0"/>
              <a:t>Offer good value for the cost of water services</a:t>
            </a:r>
          </a:p>
          <a:p>
            <a:pPr marL="342900" indent="-342900">
              <a:buFont typeface="Arial" panose="020B0604020202020204" pitchFamily="34" charset="0"/>
              <a:buChar char="•"/>
            </a:pPr>
            <a:r>
              <a:rPr lang="en-US" sz="2000" dirty="0"/>
              <a:t>Improve water taste</a:t>
            </a:r>
          </a:p>
          <a:p>
            <a:pPr marL="342900" indent="-342900">
              <a:buFont typeface="Arial" panose="020B0604020202020204" pitchFamily="34" charset="0"/>
              <a:buChar char="•"/>
            </a:pPr>
            <a:r>
              <a:rPr lang="en-US" sz="2000" dirty="0"/>
              <a:t>Educate customers about ways to use water efficiently</a:t>
            </a:r>
          </a:p>
        </p:txBody>
      </p:sp>
    </p:spTree>
    <p:extLst>
      <p:ext uri="{BB962C8B-B14F-4D97-AF65-F5344CB8AC3E}">
        <p14:creationId xmlns:p14="http://schemas.microsoft.com/office/powerpoint/2010/main" val="261984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615553"/>
          </a:xfrm>
          <a:prstGeom prst="rect">
            <a:avLst/>
          </a:prstGeom>
          <a:noFill/>
          <a:ln>
            <a:noFill/>
          </a:ln>
        </p:spPr>
        <p:txBody>
          <a:bodyPr wrap="square" rtlCol="0">
            <a:spAutoFit/>
          </a:bodyPr>
          <a:lstStyle/>
          <a:p>
            <a:r>
              <a:rPr lang="en-US" sz="3400" dirty="0">
                <a:solidFill>
                  <a:srgbClr val="002F87"/>
                </a:solidFill>
                <a:latin typeface="Akzidenz Grotesk BE Md"/>
                <a:cs typeface="Akzidenz Grotesk BE Md"/>
              </a:rPr>
              <a:t>Methodology of Study</a:t>
            </a:r>
          </a:p>
        </p:txBody>
      </p:sp>
      <p:sp>
        <p:nvSpPr>
          <p:cNvPr id="3" name="Rectangle 2">
            <a:extLst>
              <a:ext uri="{FF2B5EF4-FFF2-40B4-BE49-F238E27FC236}">
                <a16:creationId xmlns:a16="http://schemas.microsoft.com/office/drawing/2014/main" id="{62E12E37-046A-4A43-AB2C-453CAB67D062}"/>
              </a:ext>
            </a:extLst>
          </p:cNvPr>
          <p:cNvSpPr/>
          <p:nvPr/>
        </p:nvSpPr>
        <p:spPr>
          <a:xfrm>
            <a:off x="526473" y="1267954"/>
            <a:ext cx="7169727" cy="3170099"/>
          </a:xfrm>
          <a:prstGeom prst="rect">
            <a:avLst/>
          </a:prstGeom>
        </p:spPr>
        <p:txBody>
          <a:bodyPr wrap="square">
            <a:spAutoFit/>
          </a:bodyPr>
          <a:lstStyle/>
          <a:p>
            <a:pPr marL="342900" indent="-342900">
              <a:buFont typeface="Arial" panose="020B0604020202020204" pitchFamily="34" charset="0"/>
              <a:buChar char="•"/>
            </a:pPr>
            <a:r>
              <a:rPr lang="en-US" sz="2000" dirty="0"/>
              <a:t>Conducted July </a:t>
            </a:r>
            <a:r>
              <a:rPr lang="en-US" sz="2000" dirty="0" smtClean="0"/>
              <a:t>25 </a:t>
            </a:r>
            <a:r>
              <a:rPr lang="en-US" sz="2000" dirty="0"/>
              <a:t>to August </a:t>
            </a:r>
            <a:r>
              <a:rPr lang="en-US" sz="2000" dirty="0" smtClean="0"/>
              <a:t>22, </a:t>
            </a:r>
            <a:r>
              <a:rPr lang="en-US" sz="2000" dirty="0"/>
              <a:t>2022</a:t>
            </a:r>
          </a:p>
          <a:p>
            <a:pPr marL="342900" indent="-342900">
              <a:buFont typeface="Arial" panose="020B0604020202020204" pitchFamily="34" charset="0"/>
              <a:buChar char="•"/>
            </a:pPr>
            <a:r>
              <a:rPr lang="en-US" sz="2000" dirty="0"/>
              <a:t>800 residential customers in the District’s service area</a:t>
            </a:r>
          </a:p>
          <a:p>
            <a:pPr marL="342900" indent="-342900">
              <a:buFont typeface="Arial" panose="020B0604020202020204" pitchFamily="34" charset="0"/>
              <a:buChar char="•"/>
            </a:pPr>
            <a:r>
              <a:rPr lang="en-US" sz="2000" dirty="0"/>
              <a:t>Oversample for single-family homeowners, balanced evenly across five Divisions</a:t>
            </a:r>
          </a:p>
          <a:p>
            <a:pPr marL="342900" indent="-342900">
              <a:buFont typeface="Arial" panose="020B0604020202020204" pitchFamily="34" charset="0"/>
              <a:buChar char="•"/>
            </a:pPr>
            <a:r>
              <a:rPr lang="en-US" sz="2000" dirty="0"/>
              <a:t>Mixed-Method approach</a:t>
            </a:r>
          </a:p>
          <a:p>
            <a:pPr marL="800100" lvl="1" indent="-342900">
              <a:buFont typeface="Arial" panose="020B0604020202020204" pitchFamily="34" charset="0"/>
              <a:buChar char="•"/>
            </a:pPr>
            <a:r>
              <a:rPr lang="en-US" sz="2000" dirty="0"/>
              <a:t>Recruited via email, text, and phone</a:t>
            </a:r>
          </a:p>
          <a:p>
            <a:pPr marL="800100" lvl="1" indent="-342900">
              <a:buFont typeface="Arial" panose="020B0604020202020204" pitchFamily="34" charset="0"/>
              <a:buChar char="•"/>
            </a:pPr>
            <a:r>
              <a:rPr lang="en-US" sz="2000" dirty="0"/>
              <a:t>Data collection via phone and online</a:t>
            </a:r>
          </a:p>
          <a:p>
            <a:pPr marL="800100" lvl="1" indent="-342900">
              <a:buFont typeface="Arial" panose="020B0604020202020204" pitchFamily="34" charset="0"/>
              <a:buChar char="•"/>
            </a:pPr>
            <a:r>
              <a:rPr lang="en-US" sz="2000" dirty="0"/>
              <a:t>16-minute average interview length</a:t>
            </a:r>
          </a:p>
          <a:p>
            <a:pPr marL="800100" lvl="1" indent="-342900">
              <a:buFont typeface="Arial" panose="020B0604020202020204" pitchFamily="34" charset="0"/>
              <a:buChar char="•"/>
            </a:pPr>
            <a:r>
              <a:rPr lang="en-US" sz="2000" dirty="0"/>
              <a:t>English &amp; Spanish</a:t>
            </a:r>
          </a:p>
          <a:p>
            <a:pPr marL="342900" indent="-342900">
              <a:buFont typeface="Arial" panose="020B0604020202020204" pitchFamily="34" charset="0"/>
              <a:buChar char="•"/>
            </a:pPr>
            <a:r>
              <a:rPr lang="en-US" sz="2000" dirty="0"/>
              <a:t>Overall margin of error is ± 3.4%</a:t>
            </a:r>
          </a:p>
        </p:txBody>
      </p:sp>
    </p:spTree>
    <p:extLst>
      <p:ext uri="{BB962C8B-B14F-4D97-AF65-F5344CB8AC3E}">
        <p14:creationId xmlns:p14="http://schemas.microsoft.com/office/powerpoint/2010/main" val="191119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615553"/>
          </a:xfrm>
          <a:prstGeom prst="rect">
            <a:avLst/>
          </a:prstGeom>
          <a:noFill/>
          <a:ln>
            <a:noFill/>
          </a:ln>
        </p:spPr>
        <p:txBody>
          <a:bodyPr wrap="square" rtlCol="0">
            <a:spAutoFit/>
          </a:bodyPr>
          <a:lstStyle/>
          <a:p>
            <a:r>
              <a:rPr lang="en-US" sz="3400" dirty="0">
                <a:solidFill>
                  <a:srgbClr val="002F87"/>
                </a:solidFill>
                <a:latin typeface="Akzidenz Grotesk BE Md"/>
                <a:cs typeface="Akzidenz Grotesk BE Md"/>
              </a:rPr>
              <a:t>Most Important Issue Facing Community</a:t>
            </a:r>
          </a:p>
        </p:txBody>
      </p:sp>
      <p:sp>
        <p:nvSpPr>
          <p:cNvPr id="4" name="Rectangle 3"/>
          <p:cNvSpPr>
            <a:spLocks noChangeAspect="1"/>
          </p:cNvSpPr>
          <p:nvPr/>
        </p:nvSpPr>
        <p:spPr>
          <a:xfrm>
            <a:off x="1563578" y="1109746"/>
            <a:ext cx="5686307"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528DF2CB-A9F5-6C8A-AF21-2BD02F8A8CE1}"/>
              </a:ext>
            </a:extLst>
          </p:cNvPr>
          <p:cNvPicPr>
            <a:picLocks noChangeAspect="1"/>
          </p:cNvPicPr>
          <p:nvPr/>
        </p:nvPicPr>
        <p:blipFill>
          <a:blip r:embed="rId3"/>
          <a:stretch>
            <a:fillRect/>
          </a:stretch>
        </p:blipFill>
        <p:spPr>
          <a:xfrm>
            <a:off x="1566376" y="1050391"/>
            <a:ext cx="5680710" cy="3755136"/>
          </a:xfrm>
          <a:prstGeom prst="rect">
            <a:avLst/>
          </a:prstGeom>
        </p:spPr>
      </p:pic>
    </p:spTree>
    <p:extLst>
      <p:ext uri="{BB962C8B-B14F-4D97-AF65-F5344CB8AC3E}">
        <p14:creationId xmlns:p14="http://schemas.microsoft.com/office/powerpoint/2010/main" val="283245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615553"/>
          </a:xfrm>
          <a:prstGeom prst="rect">
            <a:avLst/>
          </a:prstGeom>
          <a:noFill/>
          <a:ln>
            <a:noFill/>
          </a:ln>
        </p:spPr>
        <p:txBody>
          <a:bodyPr wrap="square" rtlCol="0">
            <a:spAutoFit/>
          </a:bodyPr>
          <a:lstStyle/>
          <a:p>
            <a:r>
              <a:rPr lang="en-US" sz="3400" dirty="0">
                <a:solidFill>
                  <a:srgbClr val="002F87"/>
                </a:solidFill>
                <a:latin typeface="Akzidenz Grotesk BE Md"/>
                <a:cs typeface="Akzidenz Grotesk BE Md"/>
              </a:rPr>
              <a:t>Water Supply Reliability </a:t>
            </a:r>
            <a:r>
              <a:rPr lang="en-US" sz="2000" dirty="0">
                <a:solidFill>
                  <a:srgbClr val="002F87"/>
                </a:solidFill>
                <a:latin typeface="Akzidenz Grotesk BE Md"/>
                <a:cs typeface="Akzidenz Grotesk BE Md"/>
              </a:rPr>
              <a:t>by Study Year</a:t>
            </a:r>
          </a:p>
        </p:txBody>
      </p:sp>
      <p:sp>
        <p:nvSpPr>
          <p:cNvPr id="4" name="Rectangle 3"/>
          <p:cNvSpPr>
            <a:spLocks noChangeAspect="1"/>
          </p:cNvSpPr>
          <p:nvPr/>
        </p:nvSpPr>
        <p:spPr>
          <a:xfrm>
            <a:off x="1563578" y="1109746"/>
            <a:ext cx="5686307"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04A5628C-5D9F-F54A-7317-B463FB8802DC}"/>
              </a:ext>
            </a:extLst>
          </p:cNvPr>
          <p:cNvPicPr>
            <a:picLocks noChangeAspect="1"/>
          </p:cNvPicPr>
          <p:nvPr/>
        </p:nvPicPr>
        <p:blipFill>
          <a:blip r:embed="rId3"/>
          <a:stretch>
            <a:fillRect/>
          </a:stretch>
        </p:blipFill>
        <p:spPr>
          <a:xfrm>
            <a:off x="2011175" y="1109745"/>
            <a:ext cx="5097487" cy="3636424"/>
          </a:xfrm>
          <a:prstGeom prst="rect">
            <a:avLst/>
          </a:prstGeom>
        </p:spPr>
      </p:pic>
    </p:spTree>
    <p:extLst>
      <p:ext uri="{BB962C8B-B14F-4D97-AF65-F5344CB8AC3E}">
        <p14:creationId xmlns:p14="http://schemas.microsoft.com/office/powerpoint/2010/main" val="341174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615553"/>
          </a:xfrm>
          <a:prstGeom prst="rect">
            <a:avLst/>
          </a:prstGeom>
          <a:noFill/>
          <a:ln>
            <a:noFill/>
          </a:ln>
        </p:spPr>
        <p:txBody>
          <a:bodyPr wrap="square" rtlCol="0">
            <a:spAutoFit/>
          </a:bodyPr>
          <a:lstStyle/>
          <a:p>
            <a:r>
              <a:rPr lang="en-US" sz="3400" dirty="0">
                <a:solidFill>
                  <a:srgbClr val="002F87"/>
                </a:solidFill>
                <a:latin typeface="Akzidenz Grotesk BE Md"/>
                <a:cs typeface="Akzidenz Grotesk BE Md"/>
              </a:rPr>
              <a:t>Knowledge of Water Origin </a:t>
            </a:r>
            <a:r>
              <a:rPr lang="en-US" sz="2000" dirty="0">
                <a:solidFill>
                  <a:srgbClr val="002F87"/>
                </a:solidFill>
                <a:latin typeface="Akzidenz Grotesk BE Md"/>
                <a:cs typeface="Akzidenz Grotesk BE Md"/>
              </a:rPr>
              <a:t>by Study Year</a:t>
            </a:r>
          </a:p>
        </p:txBody>
      </p:sp>
      <p:sp>
        <p:nvSpPr>
          <p:cNvPr id="4" name="Rectangle 3"/>
          <p:cNvSpPr>
            <a:spLocks noChangeAspect="1"/>
          </p:cNvSpPr>
          <p:nvPr/>
        </p:nvSpPr>
        <p:spPr>
          <a:xfrm>
            <a:off x="1563578" y="1109746"/>
            <a:ext cx="5686307"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44B49404-9C61-A4CB-4F7C-4F6754B7E4BB}"/>
              </a:ext>
            </a:extLst>
          </p:cNvPr>
          <p:cNvPicPr>
            <a:picLocks noChangeAspect="1"/>
          </p:cNvPicPr>
          <p:nvPr/>
        </p:nvPicPr>
        <p:blipFill>
          <a:blip r:embed="rId3"/>
          <a:stretch>
            <a:fillRect/>
          </a:stretch>
        </p:blipFill>
        <p:spPr>
          <a:xfrm>
            <a:off x="1977843" y="1109747"/>
            <a:ext cx="5094233" cy="3636424"/>
          </a:xfrm>
          <a:prstGeom prst="rect">
            <a:avLst/>
          </a:prstGeom>
        </p:spPr>
      </p:pic>
    </p:spTree>
    <p:extLst>
      <p:ext uri="{BB962C8B-B14F-4D97-AF65-F5344CB8AC3E}">
        <p14:creationId xmlns:p14="http://schemas.microsoft.com/office/powerpoint/2010/main" val="352280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698" y="494194"/>
            <a:ext cx="8231909" cy="553998"/>
          </a:xfrm>
          <a:prstGeom prst="rect">
            <a:avLst/>
          </a:prstGeom>
          <a:noFill/>
          <a:ln>
            <a:noFill/>
          </a:ln>
        </p:spPr>
        <p:txBody>
          <a:bodyPr wrap="square" rtlCol="0">
            <a:spAutoFit/>
          </a:bodyPr>
          <a:lstStyle/>
          <a:p>
            <a:r>
              <a:rPr lang="en-US" sz="3000" dirty="0">
                <a:solidFill>
                  <a:srgbClr val="002F87"/>
                </a:solidFill>
                <a:latin typeface="Akzidenz Grotesk BE Md"/>
                <a:cs typeface="Akzidenz Grotesk BE Md"/>
              </a:rPr>
              <a:t>Awareness of Mesa Water </a:t>
            </a:r>
            <a:r>
              <a:rPr lang="en-US" sz="2000" dirty="0">
                <a:solidFill>
                  <a:srgbClr val="002F87"/>
                </a:solidFill>
                <a:latin typeface="Akzidenz Grotesk BE Md"/>
                <a:cs typeface="Akzidenz Grotesk BE Md"/>
              </a:rPr>
              <a:t>by Study Year</a:t>
            </a:r>
          </a:p>
        </p:txBody>
      </p:sp>
      <p:sp>
        <p:nvSpPr>
          <p:cNvPr id="4" name="Rectangle 3"/>
          <p:cNvSpPr>
            <a:spLocks noChangeAspect="1"/>
          </p:cNvSpPr>
          <p:nvPr/>
        </p:nvSpPr>
        <p:spPr>
          <a:xfrm>
            <a:off x="1563578" y="1109746"/>
            <a:ext cx="5686307"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EE63E270-DE3D-01C5-7117-B55A65E142B3}"/>
              </a:ext>
            </a:extLst>
          </p:cNvPr>
          <p:cNvPicPr>
            <a:picLocks noChangeAspect="1"/>
          </p:cNvPicPr>
          <p:nvPr/>
        </p:nvPicPr>
        <p:blipFill>
          <a:blip r:embed="rId3"/>
          <a:stretch>
            <a:fillRect/>
          </a:stretch>
        </p:blipFill>
        <p:spPr>
          <a:xfrm>
            <a:off x="1881012" y="1109746"/>
            <a:ext cx="5368873" cy="3636425"/>
          </a:xfrm>
          <a:prstGeom prst="rect">
            <a:avLst/>
          </a:prstGeom>
        </p:spPr>
      </p:pic>
    </p:spTree>
    <p:extLst>
      <p:ext uri="{BB962C8B-B14F-4D97-AF65-F5344CB8AC3E}">
        <p14:creationId xmlns:p14="http://schemas.microsoft.com/office/powerpoint/2010/main" val="238966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615553"/>
          </a:xfrm>
          <a:prstGeom prst="rect">
            <a:avLst/>
          </a:prstGeom>
          <a:noFill/>
          <a:ln>
            <a:noFill/>
          </a:ln>
        </p:spPr>
        <p:txBody>
          <a:bodyPr wrap="square" rtlCol="0">
            <a:spAutoFit/>
          </a:bodyPr>
          <a:lstStyle/>
          <a:p>
            <a:r>
              <a:rPr lang="en-US" sz="3400" dirty="0">
                <a:solidFill>
                  <a:srgbClr val="002F87"/>
                </a:solidFill>
                <a:latin typeface="Akzidenz Grotesk BE Md"/>
                <a:cs typeface="Akzidenz Grotesk BE Md"/>
              </a:rPr>
              <a:t>Opinion of Mesa Water District </a:t>
            </a:r>
            <a:r>
              <a:rPr lang="en-US" sz="2000" dirty="0">
                <a:solidFill>
                  <a:srgbClr val="002F87"/>
                </a:solidFill>
                <a:latin typeface="Akzidenz Grotesk BE Md"/>
                <a:cs typeface="Akzidenz Grotesk BE Md"/>
              </a:rPr>
              <a:t>by Study Year</a:t>
            </a:r>
          </a:p>
        </p:txBody>
      </p:sp>
      <p:sp>
        <p:nvSpPr>
          <p:cNvPr id="4" name="Rectangle 3"/>
          <p:cNvSpPr>
            <a:spLocks noChangeAspect="1"/>
          </p:cNvSpPr>
          <p:nvPr/>
        </p:nvSpPr>
        <p:spPr>
          <a:xfrm>
            <a:off x="1563578" y="1109746"/>
            <a:ext cx="5686307" cy="36364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4B2FA063-5074-1649-95A5-4765045E4C8A}"/>
              </a:ext>
            </a:extLst>
          </p:cNvPr>
          <p:cNvPicPr>
            <a:picLocks noChangeAspect="1"/>
          </p:cNvPicPr>
          <p:nvPr/>
        </p:nvPicPr>
        <p:blipFill>
          <a:blip r:embed="rId3"/>
          <a:stretch>
            <a:fillRect/>
          </a:stretch>
        </p:blipFill>
        <p:spPr>
          <a:xfrm>
            <a:off x="2017860" y="1109746"/>
            <a:ext cx="5100757" cy="3636425"/>
          </a:xfrm>
          <a:prstGeom prst="rect">
            <a:avLst/>
          </a:prstGeom>
        </p:spPr>
      </p:pic>
    </p:spTree>
    <p:extLst>
      <p:ext uri="{BB962C8B-B14F-4D97-AF65-F5344CB8AC3E}">
        <p14:creationId xmlns:p14="http://schemas.microsoft.com/office/powerpoint/2010/main" val="204992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D62860-83D4-289F-142D-01F9D4B6DE33}"/>
              </a:ext>
            </a:extLst>
          </p:cNvPr>
          <p:cNvSpPr>
            <a:spLocks noChangeAspect="1"/>
          </p:cNvSpPr>
          <p:nvPr/>
        </p:nvSpPr>
        <p:spPr>
          <a:xfrm>
            <a:off x="1536808" y="1048192"/>
            <a:ext cx="6124174" cy="355354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extBox 1"/>
          <p:cNvSpPr txBox="1"/>
          <p:nvPr/>
        </p:nvSpPr>
        <p:spPr>
          <a:xfrm>
            <a:off x="461818" y="494194"/>
            <a:ext cx="8231909" cy="553998"/>
          </a:xfrm>
          <a:prstGeom prst="rect">
            <a:avLst/>
          </a:prstGeom>
          <a:noFill/>
          <a:ln>
            <a:noFill/>
          </a:ln>
        </p:spPr>
        <p:txBody>
          <a:bodyPr wrap="square" rtlCol="0">
            <a:spAutoFit/>
          </a:bodyPr>
          <a:lstStyle/>
          <a:p>
            <a:r>
              <a:rPr lang="en-US" sz="3000" dirty="0">
                <a:solidFill>
                  <a:srgbClr val="002F87"/>
                </a:solidFill>
                <a:latin typeface="Akzidenz Grotesk BE Md"/>
                <a:cs typeface="Akzidenz Grotesk BE Md"/>
              </a:rPr>
              <a:t>Descriptors for Mesa Water</a:t>
            </a:r>
            <a:endParaRPr lang="en-US" sz="2000" dirty="0">
              <a:solidFill>
                <a:srgbClr val="002F87"/>
              </a:solidFill>
              <a:latin typeface="Akzidenz Grotesk BE Md"/>
              <a:cs typeface="Akzidenz Grotesk BE Md"/>
            </a:endParaRPr>
          </a:p>
        </p:txBody>
      </p:sp>
      <p:pic>
        <p:nvPicPr>
          <p:cNvPr id="3" name="Picture 2">
            <a:extLst>
              <a:ext uri="{FF2B5EF4-FFF2-40B4-BE49-F238E27FC236}">
                <a16:creationId xmlns:a16="http://schemas.microsoft.com/office/drawing/2014/main" id="{D11C5CF8-0D12-9279-56E0-783E358F9235}"/>
              </a:ext>
            </a:extLst>
          </p:cNvPr>
          <p:cNvPicPr>
            <a:picLocks noChangeAspect="1"/>
          </p:cNvPicPr>
          <p:nvPr/>
        </p:nvPicPr>
        <p:blipFill>
          <a:blip r:embed="rId3"/>
          <a:stretch>
            <a:fillRect/>
          </a:stretch>
        </p:blipFill>
        <p:spPr>
          <a:xfrm>
            <a:off x="1599942" y="1177092"/>
            <a:ext cx="5944115" cy="3212870"/>
          </a:xfrm>
          <a:prstGeom prst="rect">
            <a:avLst/>
          </a:prstGeom>
        </p:spPr>
      </p:pic>
    </p:spTree>
    <p:extLst>
      <p:ext uri="{BB962C8B-B14F-4D97-AF65-F5344CB8AC3E}">
        <p14:creationId xmlns:p14="http://schemas.microsoft.com/office/powerpoint/2010/main" val="228552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818" y="494194"/>
            <a:ext cx="8231909" cy="861774"/>
          </a:xfrm>
          <a:prstGeom prst="rect">
            <a:avLst/>
          </a:prstGeom>
          <a:noFill/>
          <a:ln>
            <a:noFill/>
          </a:ln>
        </p:spPr>
        <p:txBody>
          <a:bodyPr wrap="square" rtlCol="0">
            <a:spAutoFit/>
          </a:bodyPr>
          <a:lstStyle/>
          <a:p>
            <a:r>
              <a:rPr lang="en-US" sz="3000" dirty="0">
                <a:solidFill>
                  <a:srgbClr val="002F87"/>
                </a:solidFill>
                <a:latin typeface="Akzidenz Grotesk BE Md"/>
                <a:cs typeface="Akzidenz Grotesk BE Md"/>
              </a:rPr>
              <a:t>Overall Satisfaction W</a:t>
            </a:r>
            <a:r>
              <a:rPr lang="en-US" sz="3000" dirty="0" smtClean="0">
                <a:solidFill>
                  <a:srgbClr val="002F87"/>
                </a:solidFill>
                <a:latin typeface="Akzidenz Grotesk BE Md"/>
                <a:cs typeface="Akzidenz Grotesk BE Md"/>
              </a:rPr>
              <a:t>ith </a:t>
            </a:r>
            <a:r>
              <a:rPr lang="en-US" sz="3000" dirty="0">
                <a:solidFill>
                  <a:srgbClr val="002F87"/>
                </a:solidFill>
                <a:latin typeface="Akzidenz Grotesk BE Md"/>
                <a:cs typeface="Akzidenz Grotesk BE Md"/>
              </a:rPr>
              <a:t>Service Provision </a:t>
            </a:r>
            <a:r>
              <a:rPr lang="en-US" sz="2000" dirty="0">
                <a:solidFill>
                  <a:srgbClr val="002F87"/>
                </a:solidFill>
                <a:latin typeface="Akzidenz Grotesk BE Md"/>
                <a:cs typeface="Akzidenz Grotesk BE Md"/>
              </a:rPr>
              <a:t>by Study Year</a:t>
            </a:r>
          </a:p>
        </p:txBody>
      </p:sp>
      <p:sp>
        <p:nvSpPr>
          <p:cNvPr id="4" name="Rectangle 3"/>
          <p:cNvSpPr>
            <a:spLocks noChangeAspect="1"/>
          </p:cNvSpPr>
          <p:nvPr/>
        </p:nvSpPr>
        <p:spPr>
          <a:xfrm>
            <a:off x="2094851" y="1125202"/>
            <a:ext cx="5533389" cy="353863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D4157760-F0E2-640C-E94D-B65D730CE240}"/>
              </a:ext>
            </a:extLst>
          </p:cNvPr>
          <p:cNvPicPr>
            <a:picLocks noChangeAspect="1"/>
          </p:cNvPicPr>
          <p:nvPr/>
        </p:nvPicPr>
        <p:blipFill>
          <a:blip r:embed="rId3"/>
          <a:stretch>
            <a:fillRect/>
          </a:stretch>
        </p:blipFill>
        <p:spPr>
          <a:xfrm>
            <a:off x="2136244" y="1125202"/>
            <a:ext cx="5307950" cy="3538633"/>
          </a:xfrm>
          <a:prstGeom prst="rect">
            <a:avLst/>
          </a:prstGeom>
        </p:spPr>
      </p:pic>
    </p:spTree>
    <p:extLst>
      <p:ext uri="{BB962C8B-B14F-4D97-AF65-F5344CB8AC3E}">
        <p14:creationId xmlns:p14="http://schemas.microsoft.com/office/powerpoint/2010/main" val="3314023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1043</Words>
  <Application>Microsoft Office PowerPoint</Application>
  <PresentationFormat>On-screen Show (16:9)</PresentationFormat>
  <Paragraphs>104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Akzidenz Grotesk BE Md</vt:lpstr>
      <vt:lpstr>Arial</vt:lpstr>
      <vt:lpstr>Bebas Neue</vt:lpstr>
      <vt:lpstr>Calibri</vt:lpstr>
      <vt:lpstr>Lucida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Jovenville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Pebenito</dc:creator>
  <cp:lastModifiedBy>Kathy Pham</cp:lastModifiedBy>
  <cp:revision>111</cp:revision>
  <cp:lastPrinted>2022-11-08T18:55:50Z</cp:lastPrinted>
  <dcterms:created xsi:type="dcterms:W3CDTF">2019-10-30T16:45:09Z</dcterms:created>
  <dcterms:modified xsi:type="dcterms:W3CDTF">2022-11-08T18:55:54Z</dcterms:modified>
</cp:coreProperties>
</file>